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12" r:id="rId4"/>
    <p:sldId id="313" r:id="rId5"/>
    <p:sldId id="308" r:id="rId6"/>
    <p:sldId id="258" r:id="rId7"/>
    <p:sldId id="260" r:id="rId8"/>
    <p:sldId id="287" r:id="rId9"/>
    <p:sldId id="288" r:id="rId10"/>
    <p:sldId id="307" r:id="rId11"/>
    <p:sldId id="309" r:id="rId12"/>
    <p:sldId id="310" r:id="rId13"/>
    <p:sldId id="311" r:id="rId14"/>
    <p:sldId id="299" r:id="rId15"/>
    <p:sldId id="306" r:id="rId1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4" autoAdjust="0"/>
    <p:restoredTop sz="94654" autoAdjust="0"/>
  </p:normalViewPr>
  <p:slideViewPr>
    <p:cSldViewPr>
      <p:cViewPr varScale="1">
        <p:scale>
          <a:sx n="98" d="100"/>
          <a:sy n="98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083DD41-0880-4A92-AFC0-17BBED35ADC2}" type="datetimeFigureOut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DF6CEB8-407B-4682-B37D-1CC65038F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360E7-F09D-4E48-A653-8AA20BF7BA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8C606-CCF0-4BB5-9489-58CF345E4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82EC-9608-457A-B5B5-3EDA03F1730E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1B6C-FD24-45B1-AFFE-19FD185F6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F590-AC54-405F-A752-5493B1B84405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A1CB-74F1-4510-9EA2-49EEFFA30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B298-A53E-4B37-9AE6-6B5A32EFC445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F400-CB03-4FDA-808B-9484990EE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8DAF-28D4-48D6-9772-5E3CC9EE29F2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5D4C-1331-496E-8FE9-59F86DE8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388D-CAFB-489C-9DA6-D7E5E185D616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44A8-2A48-434F-9254-C7B4A3355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D394-4F09-4837-B70C-7AAD8BE9C9D2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36C3-4D05-4BD1-8924-43790E8C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3079-9521-45A3-BE77-F3656D260D38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6E0B-45C1-479F-9B10-823C9705D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FF5F-3C2E-431B-A047-B7AC129758CB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88C2-0F21-481B-8A23-528AE038C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462A-3D80-4490-A874-5F6900D98B98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F938-DAEB-4A69-B106-8ACFB5C65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6E3E-E103-43C6-8F2B-8C3C17D6708F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B4BC-7F66-46A1-AD9A-D018B8A87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CCB8-C233-4CE4-9205-365D0C43EA7B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3DD3-A339-4008-B60B-3A7AE6AEC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65C4DD-F889-4644-9ACF-D1C5970A1F0C}" type="datetime1">
              <a:rPr lang="ru-RU"/>
              <a:pPr>
                <a:defRPr/>
              </a:pPr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38ABC-C84D-459F-BD71-991245108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6502B-756B-4479-8F7C-6F3627D3E16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589339"/>
            <a:ext cx="914399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Chemical park Tagil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8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571625"/>
            <a:ext cx="16430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C:\Documents and Settings\chazov\Desktop\панорам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chazov\Desktop\www.chempark-tagil.ru\фото\последний варинт ка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09663"/>
            <a:ext cx="8143875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65920-8DEA-4994-AE8F-45F695A8051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82339"/>
            <a:ext cx="9144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ChemPark Tagil layout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357563" y="6386513"/>
            <a:ext cx="1857375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Severnoe road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1357313"/>
            <a:ext cx="428625" cy="2143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86500" y="1273175"/>
            <a:ext cx="1285875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Free sites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86438" y="1498600"/>
            <a:ext cx="2857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3500" y="1857375"/>
            <a:ext cx="428625" cy="214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86438" y="1928813"/>
            <a:ext cx="285750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6500" y="1773238"/>
            <a:ext cx="1928813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Available buildings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2357438"/>
            <a:ext cx="428625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86438" y="2500313"/>
            <a:ext cx="285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00" y="2286000"/>
            <a:ext cx="221456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Occupied buildings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92275" y="836613"/>
            <a:ext cx="7127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Краткая характеристика площадок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2428875" y="3929063"/>
            <a:ext cx="2881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0" lvl="1" indent="-28575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00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rgbClr val="FE991F"/>
              </a:buClr>
              <a:buFont typeface="Wingdings" pitchFamily="2" charset="2"/>
              <a:buChar char="§"/>
            </a:pPr>
            <a:endParaRPr lang="nl-NL" sz="2000">
              <a:solidFill>
                <a:srgbClr val="0E1E7D"/>
              </a:solidFill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1071563"/>
            <a:ext cx="8713788" cy="25860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sites are preliminary prepared for construction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majority of main utilities routes is located close to proposed sites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Available power resources for connection of new residents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Several possible connection points are available for most of utilities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sites are provided with transport access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40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Most of the sites have possibility to enlarge its area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2" y="357166"/>
            <a:ext cx="9144032" cy="7143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Brief description of the sites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2" descr="C:\Documents and Settings\chazov\Desktop\www.chempark-tagil.ru\фото\площад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8576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C:\Documents and Settings\chazov\Desktop\formal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57625"/>
            <a:ext cx="4238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2143125"/>
            <a:ext cx="3240088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71438" y="4357688"/>
            <a:ext cx="1643062" cy="115093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7" name="Rectangle 19"/>
          <p:cNvSpPr>
            <a:spLocks noChangeArrowheads="1"/>
          </p:cNvSpPr>
          <p:nvPr/>
        </p:nvSpPr>
        <p:spPr bwMode="auto">
          <a:xfrm>
            <a:off x="71438" y="3000375"/>
            <a:ext cx="1643062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38" name="Rectangle 3"/>
          <p:cNvSpPr>
            <a:spLocks noChangeArrowheads="1"/>
          </p:cNvSpPr>
          <p:nvPr/>
        </p:nvSpPr>
        <p:spPr bwMode="auto">
          <a:xfrm>
            <a:off x="457200" y="18891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</p:txBody>
      </p:sp>
      <p:sp>
        <p:nvSpPr>
          <p:cNvPr id="1039" name="Rectangle 6"/>
          <p:cNvSpPr>
            <a:spLocks noChangeArrowheads="1"/>
          </p:cNvSpPr>
          <p:nvPr/>
        </p:nvSpPr>
        <p:spPr bwMode="auto">
          <a:xfrm>
            <a:off x="611188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1785938" y="2143125"/>
            <a:ext cx="4000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Total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investments		12,4 bln.rub.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Own investments		3,6 bln.rub</a:t>
            </a:r>
            <a:endParaRPr lang="ru-RU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Employees		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180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Tax increase 		1 bln.rub/y</a:t>
            </a:r>
            <a:endParaRPr lang="ru-RU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Invested	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             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bln.rub.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Turnover increase		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bln.rub.</a:t>
            </a:r>
            <a:endParaRPr lang="ru-RU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 land plot has been bought and prepaired.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OBE contract 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 italian company Techint for   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the estimation of EPC contract has been fulfilled.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Project had completed State expert assessment  </a:t>
            </a:r>
          </a:p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expertise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	</a:t>
            </a:r>
          </a:p>
        </p:txBody>
      </p:sp>
      <p:sp>
        <p:nvSpPr>
          <p:cNvPr id="1041" name="Text Box 25"/>
          <p:cNvSpPr txBox="1">
            <a:spLocks noChangeArrowheads="1"/>
          </p:cNvSpPr>
          <p:nvPr/>
        </p:nvSpPr>
        <p:spPr bwMode="auto">
          <a:xfrm>
            <a:off x="285750" y="1143000"/>
            <a:ext cx="1247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Project </a:t>
            </a:r>
          </a:p>
          <a:p>
            <a:pPr algn="ctr"/>
            <a:r>
              <a:rPr lang="en-US" sz="20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logic</a:t>
            </a:r>
            <a:endParaRPr lang="ru-RU" sz="2000">
              <a:latin typeface="Calibri" pitchFamily="34" charset="0"/>
              <a:cs typeface="Arial" charset="0"/>
            </a:endParaRPr>
          </a:p>
        </p:txBody>
      </p:sp>
      <p:sp>
        <p:nvSpPr>
          <p:cNvPr id="1042" name="AutoShape 17"/>
          <p:cNvSpPr>
            <a:spLocks noChangeArrowheads="1"/>
          </p:cNvSpPr>
          <p:nvPr/>
        </p:nvSpPr>
        <p:spPr bwMode="auto">
          <a:xfrm>
            <a:off x="2428875" y="1214438"/>
            <a:ext cx="6357938" cy="85725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600 Kt/y methanol plant</a:t>
            </a:r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428604"/>
            <a:ext cx="9144000" cy="64294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Projects in action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rganization Chart 9"/>
          <p:cNvGraphicFramePr>
            <a:graphicFrameLocks/>
          </p:cNvGraphicFramePr>
          <p:nvPr/>
        </p:nvGraphicFramePr>
        <p:xfrm>
          <a:off x="214313" y="1857375"/>
          <a:ext cx="1368425" cy="478631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75"/>
            <a:ext cx="4572000" cy="4895850"/>
          </a:xfrm>
        </p:spPr>
        <p:txBody>
          <a:bodyPr rtlCol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is based on the Russian federation government decision that supports mono-cities.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Investments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mln.rub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JSC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Uralchimplast		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mln.rub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 investments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339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mln.rub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 up 			April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project will increase the capacity of Waste water treatment facility for 15 000 cubic meters/day that will meet the needs of the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ChemPark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residents.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28604"/>
            <a:ext cx="9144000" cy="5000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Waste water treatment plant of ChemPark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Tagil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7" descr="C:\Documents and Settings\chazov\Desktop\презентация\Сброс воды в реку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357688"/>
            <a:ext cx="4000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C:\Documents and Settings\chazov\Desktop\bos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376738"/>
            <a:ext cx="40005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C:\Documents and Settings\chazov\Desktop\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39639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3"/>
          <p:cNvGrpSpPr>
            <a:grpSpLocks/>
          </p:cNvGrpSpPr>
          <p:nvPr/>
        </p:nvGrpSpPr>
        <p:grpSpPr bwMode="auto">
          <a:xfrm>
            <a:off x="7288213" y="4943475"/>
            <a:ext cx="1347787" cy="1343025"/>
            <a:chOff x="5080666" y="3463699"/>
            <a:chExt cx="1777350" cy="1557562"/>
          </a:xfrm>
        </p:grpSpPr>
        <p:sp>
          <p:nvSpPr>
            <p:cNvPr id="44" name="Овал 43"/>
            <p:cNvSpPr/>
            <p:nvPr/>
          </p:nvSpPr>
          <p:spPr>
            <a:xfrm>
              <a:off x="5080666" y="3463699"/>
              <a:ext cx="1777350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5" name="Овал 10"/>
            <p:cNvSpPr/>
            <p:nvPr/>
          </p:nvSpPr>
          <p:spPr>
            <a:xfrm>
              <a:off x="5340255" y="3691994"/>
              <a:ext cx="1258171" cy="110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Site security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Стрелка вправо 3"/>
          <p:cNvSpPr/>
          <p:nvPr/>
        </p:nvSpPr>
        <p:spPr>
          <a:xfrm>
            <a:off x="1428750" y="3857625"/>
            <a:ext cx="1500188" cy="94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Research/</a:t>
            </a:r>
          </a:p>
          <a:p>
            <a:pPr algn="ctr"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development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72000" y="3857625"/>
            <a:ext cx="15017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Production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00375" y="3857625"/>
            <a:ext cx="157162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marketing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072188" y="3871913"/>
            <a:ext cx="1571625" cy="92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sales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15250" y="3871913"/>
            <a:ext cx="1428750" cy="10001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customers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4" name="Группа 10"/>
          <p:cNvGrpSpPr>
            <a:grpSpLocks/>
          </p:cNvGrpSpPr>
          <p:nvPr/>
        </p:nvGrpSpPr>
        <p:grpSpPr bwMode="auto">
          <a:xfrm>
            <a:off x="2998788" y="2286000"/>
            <a:ext cx="1143000" cy="1271588"/>
            <a:chOff x="3756078" y="556"/>
            <a:chExt cx="1557562" cy="1557562"/>
          </a:xfrm>
        </p:grpSpPr>
        <p:sp>
          <p:nvSpPr>
            <p:cNvPr id="33" name="Овал 32"/>
            <p:cNvSpPr/>
            <p:nvPr/>
          </p:nvSpPr>
          <p:spPr>
            <a:xfrm>
              <a:off x="3756078" y="556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3987548" y="230009"/>
              <a:ext cx="1098947" cy="109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utilities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5" name="Группа 11"/>
          <p:cNvGrpSpPr>
            <a:grpSpLocks/>
          </p:cNvGrpSpPr>
          <p:nvPr/>
        </p:nvGrpSpPr>
        <p:grpSpPr bwMode="auto">
          <a:xfrm>
            <a:off x="4430713" y="2143125"/>
            <a:ext cx="1355725" cy="1485900"/>
            <a:chOff x="5190559" y="594737"/>
            <a:chExt cx="1557562" cy="1557562"/>
          </a:xfrm>
        </p:grpSpPr>
        <p:sp>
          <p:nvSpPr>
            <p:cNvPr id="31" name="Овал 30"/>
            <p:cNvSpPr/>
            <p:nvPr/>
          </p:nvSpPr>
          <p:spPr>
            <a:xfrm>
              <a:off x="5190559" y="594737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2" name="Овал 6"/>
            <p:cNvSpPr/>
            <p:nvPr/>
          </p:nvSpPr>
          <p:spPr>
            <a:xfrm>
              <a:off x="5418539" y="822714"/>
              <a:ext cx="1101601" cy="1101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Environmental services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6" name="Группа 12"/>
          <p:cNvGrpSpPr>
            <a:grpSpLocks/>
          </p:cNvGrpSpPr>
          <p:nvPr/>
        </p:nvGrpSpPr>
        <p:grpSpPr bwMode="auto">
          <a:xfrm>
            <a:off x="6072188" y="2214563"/>
            <a:ext cx="1216025" cy="1343025"/>
            <a:chOff x="5784741" y="2029218"/>
            <a:chExt cx="1557562" cy="1557562"/>
          </a:xfrm>
        </p:grpSpPr>
        <p:sp>
          <p:nvSpPr>
            <p:cNvPr id="29" name="Овал 28"/>
            <p:cNvSpPr/>
            <p:nvPr/>
          </p:nvSpPr>
          <p:spPr>
            <a:xfrm>
              <a:off x="5784741" y="2029218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Овал 8"/>
            <p:cNvSpPr/>
            <p:nvPr/>
          </p:nvSpPr>
          <p:spPr>
            <a:xfrm>
              <a:off x="6012479" y="2257513"/>
              <a:ext cx="1102087" cy="110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Safety and security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7" name="Группа 13"/>
          <p:cNvGrpSpPr>
            <a:grpSpLocks/>
          </p:cNvGrpSpPr>
          <p:nvPr/>
        </p:nvGrpSpPr>
        <p:grpSpPr bwMode="auto">
          <a:xfrm>
            <a:off x="5786438" y="4943475"/>
            <a:ext cx="1349375" cy="1343025"/>
            <a:chOff x="5080666" y="3463699"/>
            <a:chExt cx="1777350" cy="1557562"/>
          </a:xfrm>
        </p:grpSpPr>
        <p:sp>
          <p:nvSpPr>
            <p:cNvPr id="27" name="Овал 26"/>
            <p:cNvSpPr/>
            <p:nvPr/>
          </p:nvSpPr>
          <p:spPr>
            <a:xfrm>
              <a:off x="5080666" y="3463699"/>
              <a:ext cx="1777350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8" name="Овал 10"/>
            <p:cNvSpPr/>
            <p:nvPr/>
          </p:nvSpPr>
          <p:spPr>
            <a:xfrm>
              <a:off x="5339950" y="3691994"/>
              <a:ext cx="1258782" cy="110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infrastructure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8" name="Группа 14"/>
          <p:cNvGrpSpPr>
            <a:grpSpLocks/>
          </p:cNvGrpSpPr>
          <p:nvPr/>
        </p:nvGrpSpPr>
        <p:grpSpPr bwMode="auto">
          <a:xfrm>
            <a:off x="4286250" y="4943475"/>
            <a:ext cx="1357313" cy="1343025"/>
            <a:chOff x="3571866" y="4057906"/>
            <a:chExt cx="1843312" cy="1557562"/>
          </a:xfrm>
        </p:grpSpPr>
        <p:sp>
          <p:nvSpPr>
            <p:cNvPr id="25" name="Овал 24"/>
            <p:cNvSpPr/>
            <p:nvPr/>
          </p:nvSpPr>
          <p:spPr>
            <a:xfrm>
              <a:off x="3571866" y="4057906"/>
              <a:ext cx="184331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6" name="Овал 12"/>
            <p:cNvSpPr/>
            <p:nvPr/>
          </p:nvSpPr>
          <p:spPr>
            <a:xfrm>
              <a:off x="3841357" y="4286201"/>
              <a:ext cx="1304331" cy="110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PR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9" name="Группа 15"/>
          <p:cNvGrpSpPr>
            <a:grpSpLocks/>
          </p:cNvGrpSpPr>
          <p:nvPr/>
        </p:nvGrpSpPr>
        <p:grpSpPr bwMode="auto">
          <a:xfrm>
            <a:off x="2928938" y="4943475"/>
            <a:ext cx="1143000" cy="1271588"/>
            <a:chOff x="2285984" y="3463701"/>
            <a:chExt cx="1557562" cy="1557562"/>
          </a:xfrm>
        </p:grpSpPr>
        <p:sp>
          <p:nvSpPr>
            <p:cNvPr id="23" name="Овал 22"/>
            <p:cNvSpPr/>
            <p:nvPr/>
          </p:nvSpPr>
          <p:spPr>
            <a:xfrm>
              <a:off x="2285984" y="3463701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4" name="Овал 14"/>
            <p:cNvSpPr/>
            <p:nvPr/>
          </p:nvSpPr>
          <p:spPr>
            <a:xfrm>
              <a:off x="2517454" y="3693154"/>
              <a:ext cx="1098947" cy="109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maintenance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50" name="Группа 16"/>
          <p:cNvGrpSpPr>
            <a:grpSpLocks/>
          </p:cNvGrpSpPr>
          <p:nvPr/>
        </p:nvGrpSpPr>
        <p:grpSpPr bwMode="auto">
          <a:xfrm>
            <a:off x="1573213" y="4943475"/>
            <a:ext cx="1212850" cy="1343025"/>
            <a:chOff x="1727419" y="2000266"/>
            <a:chExt cx="1557562" cy="1557562"/>
          </a:xfrm>
        </p:grpSpPr>
        <p:sp>
          <p:nvSpPr>
            <p:cNvPr id="21" name="Овал 20"/>
            <p:cNvSpPr/>
            <p:nvPr/>
          </p:nvSpPr>
          <p:spPr>
            <a:xfrm>
              <a:off x="1727419" y="2000266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Овал 16"/>
            <p:cNvSpPr/>
            <p:nvPr/>
          </p:nvSpPr>
          <p:spPr>
            <a:xfrm>
              <a:off x="1955753" y="2228561"/>
              <a:ext cx="1100895" cy="110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Medical services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51" name="Группа 17"/>
          <p:cNvGrpSpPr>
            <a:grpSpLocks/>
          </p:cNvGrpSpPr>
          <p:nvPr/>
        </p:nvGrpSpPr>
        <p:grpSpPr bwMode="auto">
          <a:xfrm>
            <a:off x="1585913" y="2228850"/>
            <a:ext cx="1130300" cy="1271588"/>
            <a:chOff x="2321601" y="571502"/>
            <a:chExt cx="1557562" cy="1557562"/>
          </a:xfrm>
        </p:grpSpPr>
        <p:sp>
          <p:nvSpPr>
            <p:cNvPr id="19" name="Овал 18"/>
            <p:cNvSpPr/>
            <p:nvPr/>
          </p:nvSpPr>
          <p:spPr>
            <a:xfrm>
              <a:off x="2321601" y="571502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0" name="Овал 18"/>
            <p:cNvSpPr/>
            <p:nvPr/>
          </p:nvSpPr>
          <p:spPr>
            <a:xfrm>
              <a:off x="2549110" y="800955"/>
              <a:ext cx="1102544" cy="109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analytics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438" y="3929063"/>
            <a:ext cx="1285875" cy="646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Core processes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8" y="2711450"/>
            <a:ext cx="142875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ChemPark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support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8" y="5286375"/>
            <a:ext cx="142875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ChemPark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support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0" y="357166"/>
            <a:ext cx="9144032" cy="7143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ChemPark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benefits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Full range of services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357313"/>
            <a:ext cx="9144000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ChemPark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residents can focus on their core processes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59" name="Группа 12"/>
          <p:cNvGrpSpPr>
            <a:grpSpLocks/>
          </p:cNvGrpSpPr>
          <p:nvPr/>
        </p:nvGrpSpPr>
        <p:grpSpPr bwMode="auto">
          <a:xfrm>
            <a:off x="7573963" y="2214563"/>
            <a:ext cx="1212850" cy="1343025"/>
            <a:chOff x="5784741" y="2029218"/>
            <a:chExt cx="1557562" cy="1557562"/>
          </a:xfrm>
        </p:grpSpPr>
        <p:sp>
          <p:nvSpPr>
            <p:cNvPr id="41" name="Овал 40"/>
            <p:cNvSpPr/>
            <p:nvPr/>
          </p:nvSpPr>
          <p:spPr>
            <a:xfrm>
              <a:off x="5784741" y="2029218"/>
              <a:ext cx="1557562" cy="155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2" name="Овал 8"/>
            <p:cNvSpPr/>
            <p:nvPr/>
          </p:nvSpPr>
          <p:spPr>
            <a:xfrm>
              <a:off x="6013075" y="2257513"/>
              <a:ext cx="1100895" cy="110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Legal services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60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28625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B55B-9D9A-4545-8CA3-CB150A42133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A496-F015-4341-95D4-0FF4466236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5364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214813"/>
            <a:ext cx="36877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81000" y="696913"/>
            <a:ext cx="8229600" cy="1089013"/>
          </a:xfrm>
        </p:spPr>
        <p:txBody>
          <a:bodyPr/>
          <a:lstStyle/>
          <a:p>
            <a:pPr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Approximate number of population  of Nizhny Tagil – more than 379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people.</a:t>
            </a:r>
          </a:p>
          <a:p>
            <a:pPr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Main local industries are ferrous metallurgy, machine building, metalworking and chemical industry. </a:t>
            </a:r>
          </a:p>
          <a:p>
            <a:pPr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146km from Nizhny Tagil the main city and administrative center of Sverdlovsk region – Yekaterinburg is located.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32173"/>
            <a:ext cx="9144000" cy="4821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General information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994F-3523-4625-8993-77EB2A8233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103" name="Picture 7" descr="C:\Documents and Settings\chazov\Desktop\asia-map-political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86439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3586950" y="3342481"/>
            <a:ext cx="160337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714744" y="3143248"/>
            <a:ext cx="3524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Chempark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4286248" y="4429132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China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928662" y="271462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Europe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108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942013"/>
            <a:ext cx="128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889" y="6316554"/>
            <a:ext cx="1460602" cy="489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1774438"/>
            <a:ext cx="5616624" cy="4154984"/>
          </a:xfrm>
          <a:prstGeom prst="rect">
            <a:avLst/>
          </a:prstGeom>
          <a:ln w="857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Founded in 1938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major share-holder is UCP Chemicals AG (Austria) (97.3%)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largest producer of synthetic resins and plastics in Russia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Annual turnover is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Personnel – 1400 employees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Member of EPRA, GPRA, Responsible Care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TUV Certificate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481" y="4005064"/>
            <a:ext cx="2861940" cy="2016224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481" y="1732111"/>
            <a:ext cx="2861940" cy="2018678"/>
          </a:xfrm>
          <a:prstGeom prst="rect">
            <a:avLst/>
          </a:prstGeom>
          <a:effectLst>
            <a:glow rad="228600">
              <a:schemeClr val="tx2">
                <a:lumMod val="75000"/>
                <a:alpha val="40000"/>
              </a:schemeClr>
            </a:glow>
          </a:effectLst>
        </p:spPr>
      </p:pic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9144000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JSC Uralchimplast at a glance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3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107504" y="1500174"/>
            <a:ext cx="8873030" cy="5189684"/>
            <a:chOff x="157597" y="1047628"/>
            <a:chExt cx="8873030" cy="5189684"/>
          </a:xfrm>
        </p:grpSpPr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3250731" y="1047628"/>
              <a:ext cx="2799883" cy="581943"/>
            </a:xfrm>
            <a:prstGeom prst="rect">
              <a:avLst/>
            </a:prstGeom>
            <a:solidFill>
              <a:srgbClr val="201B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 algn="ctr">
                  <a:solidFill>
                    <a:srgbClr val="00382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UCP Chemicals 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AG</a:t>
              </a:r>
            </a:p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Holding </a:t>
              </a: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Company</a:t>
              </a:r>
              <a:r>
                <a:rPr lang="ru-RU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Vienna </a:t>
              </a:r>
              <a:endPara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157597" y="2746511"/>
              <a:ext cx="1723549" cy="4837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2244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Chempark Management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157597" y="2344870"/>
              <a:ext cx="1723549" cy="401638"/>
            </a:xfrm>
            <a:prstGeom prst="rect">
              <a:avLst/>
            </a:prstGeom>
            <a:solidFill>
              <a:srgbClr val="C00000"/>
            </a:solidFill>
            <a:ln w="12700" algn="ctr">
              <a:solidFill>
                <a:srgbClr val="201B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CJSC “Chempark – Tagil”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395536" y="1946097"/>
              <a:ext cx="57008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100%</a:t>
              </a:r>
            </a:p>
          </p:txBody>
        </p:sp>
        <p:sp>
          <p:nvSpPr>
            <p:cNvPr id="61" name="Text Box 63"/>
            <p:cNvSpPr txBox="1">
              <a:spLocks noChangeArrowheads="1"/>
            </p:cNvSpPr>
            <p:nvPr/>
          </p:nvSpPr>
          <p:spPr bwMode="auto">
            <a:xfrm>
              <a:off x="4119701" y="1973237"/>
              <a:ext cx="57301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7,3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%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3829441" y="2737981"/>
              <a:ext cx="1663465" cy="500856"/>
            </a:xfrm>
            <a:prstGeom prst="rect">
              <a:avLst/>
            </a:prstGeom>
            <a:no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2244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Production and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sales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3822680" y="2349635"/>
              <a:ext cx="1676989" cy="396875"/>
            </a:xfrm>
            <a:prstGeom prst="rect">
              <a:avLst/>
            </a:prstGeom>
            <a:solidFill>
              <a:srgbClr val="002060"/>
            </a:solidFill>
            <a:ln w="1270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JSC</a:t>
              </a:r>
              <a:r>
                <a:rPr lang="ru-RU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“Uralchimpalst”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2245829" y="2746510"/>
              <a:ext cx="1414134" cy="500855"/>
            </a:xfrm>
            <a:prstGeom prst="rect">
              <a:avLst/>
            </a:prstGeom>
            <a:no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2244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Production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 of bitumen additives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2245829" y="2349635"/>
              <a:ext cx="1414134" cy="396875"/>
            </a:xfrm>
            <a:prstGeom prst="rect">
              <a:avLst/>
            </a:prstGeom>
            <a:solidFill>
              <a:srgbClr val="201B67"/>
            </a:solidFill>
            <a:ln w="12700" algn="ctr">
              <a:solidFill>
                <a:srgbClr val="201B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LLC “Uralchimplast </a:t>
              </a: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–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Amdor”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3838948" y="5004741"/>
              <a:ext cx="1644450" cy="1232571"/>
            </a:xfrm>
            <a:prstGeom prst="rect">
              <a:avLst/>
            </a:prstGeom>
            <a:no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fontAlgn="base">
                <a:spcBef>
                  <a:spcPct val="4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155825" algn="l"/>
                </a:tabLs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Moscow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marL="171450" indent="-171450" fontAlgn="base">
                <a:spcBef>
                  <a:spcPct val="4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155825" algn="l"/>
                </a:tabLs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Saint-Petersburg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marL="171450" indent="-171450" fontAlgn="base">
                <a:spcBef>
                  <a:spcPct val="4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155825" algn="l"/>
                </a:tabLs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Novosibirsk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marL="171450" indent="-171450" fontAlgn="base">
                <a:spcBef>
                  <a:spcPct val="4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155825" algn="l"/>
                </a:tabLs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Togliatti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marL="171450" indent="-171450" fontAlgn="base">
                <a:spcBef>
                  <a:spcPct val="4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155825" algn="l"/>
                </a:tabLs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Rostov-on-Don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3838948" y="4685768"/>
              <a:ext cx="1644450" cy="319087"/>
            </a:xfrm>
            <a:prstGeom prst="rect">
              <a:avLst/>
            </a:prstGeom>
            <a:solidFill>
              <a:srgbClr val="00B050"/>
            </a:solidFill>
            <a:ln w="12700" algn="ctr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Branches</a:t>
              </a:r>
              <a:endParaRPr lang="ru-RU" sz="1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72"/>
            <p:cNvSpPr txBox="1">
              <a:spLocks noChangeArrowheads="1"/>
            </p:cNvSpPr>
            <p:nvPr/>
          </p:nvSpPr>
          <p:spPr bwMode="auto">
            <a:xfrm>
              <a:off x="2436576" y="1963597"/>
              <a:ext cx="44345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245829" y="3659138"/>
              <a:ext cx="1414134" cy="39982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CJSC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“Amdor”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74"/>
            <p:cNvSpPr txBox="1">
              <a:spLocks noChangeArrowheads="1"/>
            </p:cNvSpPr>
            <p:nvPr/>
          </p:nvSpPr>
          <p:spPr bwMode="auto">
            <a:xfrm>
              <a:off x="2465176" y="3347976"/>
              <a:ext cx="61364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5597622" y="2746508"/>
              <a:ext cx="1632236" cy="500858"/>
            </a:xfrm>
            <a:prstGeom prst="rect">
              <a:avLst/>
            </a:prstGeom>
            <a:no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2244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Foundry resins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Production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5597622" y="2349635"/>
              <a:ext cx="1632236" cy="396875"/>
            </a:xfrm>
            <a:prstGeom prst="rect">
              <a:avLst/>
            </a:prstGeom>
            <a:solidFill>
              <a:srgbClr val="201B67"/>
            </a:solidFill>
            <a:ln w="12700" algn="ctr">
              <a:solidFill>
                <a:srgbClr val="201B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LLC “Uralchimplast </a:t>
              </a:r>
              <a:r>
                <a:rPr lang="ru-RU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Cavenaghi”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78"/>
            <p:cNvSpPr txBox="1">
              <a:spLocks noChangeArrowheads="1"/>
            </p:cNvSpPr>
            <p:nvPr/>
          </p:nvSpPr>
          <p:spPr bwMode="auto">
            <a:xfrm>
              <a:off x="6012454" y="1974702"/>
              <a:ext cx="463880" cy="24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5597622" y="3663556"/>
              <a:ext cx="1601001" cy="39982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>
                  <a:latin typeface="Arial" pitchFamily="34" charset="0"/>
                  <a:cs typeface="Arial" pitchFamily="34" charset="0"/>
                </a:rPr>
                <a:t>Cavenaghi S.p.A. </a:t>
              </a:r>
            </a:p>
          </p:txBody>
        </p:sp>
        <p:sp>
          <p:nvSpPr>
            <p:cNvPr id="75" name="Text Box 80"/>
            <p:cNvSpPr txBox="1">
              <a:spLocks noChangeArrowheads="1"/>
            </p:cNvSpPr>
            <p:nvPr/>
          </p:nvSpPr>
          <p:spPr bwMode="auto">
            <a:xfrm>
              <a:off x="5996127" y="3345956"/>
              <a:ext cx="63439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76" name="Rectangle 83"/>
            <p:cNvSpPr>
              <a:spLocks noChangeArrowheads="1"/>
            </p:cNvSpPr>
            <p:nvPr/>
          </p:nvSpPr>
          <p:spPr bwMode="auto">
            <a:xfrm>
              <a:off x="7363215" y="2746509"/>
              <a:ext cx="1640277" cy="500858"/>
            </a:xfrm>
            <a:prstGeom prst="rect">
              <a:avLst/>
            </a:prstGeom>
            <a:no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2244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Resins for rubber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, </a:t>
              </a:r>
              <a:endParaRPr lang="en-US" sz="1000" dirty="0" smtClean="0"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abrasives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friction 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7363213" y="2349635"/>
              <a:ext cx="1640279" cy="396875"/>
            </a:xfrm>
            <a:prstGeom prst="rect">
              <a:avLst/>
            </a:prstGeom>
            <a:solidFill>
              <a:srgbClr val="201B67"/>
            </a:solidFill>
            <a:ln w="12700" algn="ctr">
              <a:solidFill>
                <a:srgbClr val="201B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LLC “UCP – SI Group”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85"/>
            <p:cNvSpPr txBox="1">
              <a:spLocks noChangeArrowheads="1"/>
            </p:cNvSpPr>
            <p:nvPr/>
          </p:nvSpPr>
          <p:spPr bwMode="auto">
            <a:xfrm>
              <a:off x="7766363" y="1974720"/>
              <a:ext cx="49240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79" name="Rectangle 86"/>
            <p:cNvSpPr>
              <a:spLocks noChangeArrowheads="1"/>
            </p:cNvSpPr>
            <p:nvPr/>
          </p:nvSpPr>
          <p:spPr bwMode="auto">
            <a:xfrm>
              <a:off x="7403441" y="3663556"/>
              <a:ext cx="1627186" cy="39982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Aft>
                  <a:spcPct val="0"/>
                </a:spcAft>
              </a:pP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SI Group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7793233" y="3347976"/>
              <a:ext cx="51129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81" name="Rectangle 91"/>
            <p:cNvSpPr>
              <a:spLocks noChangeArrowheads="1"/>
            </p:cNvSpPr>
            <p:nvPr/>
          </p:nvSpPr>
          <p:spPr bwMode="auto">
            <a:xfrm>
              <a:off x="5679172" y="5006329"/>
              <a:ext cx="1550686" cy="384175"/>
            </a:xfrm>
            <a:prstGeom prst="rect">
              <a:avLst/>
            </a:prstGeom>
            <a:no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2244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36000" b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latin typeface="Arial" pitchFamily="34" charset="0"/>
                  <a:cs typeface="Arial" pitchFamily="34" charset="0"/>
                </a:rPr>
                <a:t>Sales of urea resins</a:t>
              </a:r>
            </a:p>
          </p:txBody>
        </p:sp>
        <p:sp>
          <p:nvSpPr>
            <p:cNvPr id="82" name="Rectangle 92"/>
            <p:cNvSpPr>
              <a:spLocks noChangeArrowheads="1"/>
            </p:cNvSpPr>
            <p:nvPr/>
          </p:nvSpPr>
          <p:spPr bwMode="auto">
            <a:xfrm>
              <a:off x="5679173" y="4685654"/>
              <a:ext cx="1550685" cy="319087"/>
            </a:xfrm>
            <a:prstGeom prst="rect">
              <a:avLst/>
            </a:prstGeom>
            <a:solidFill>
              <a:srgbClr val="201B67"/>
            </a:solidFill>
            <a:ln w="12700" algn="ctr">
              <a:solidFill>
                <a:srgbClr val="201B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LLC “UCP</a:t>
              </a:r>
              <a:r>
                <a:rPr lang="ru-RU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Kronospan”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00"/>
            <p:cNvSpPr txBox="1">
              <a:spLocks noChangeArrowheads="1"/>
            </p:cNvSpPr>
            <p:nvPr/>
          </p:nvSpPr>
          <p:spPr bwMode="auto">
            <a:xfrm>
              <a:off x="6018110" y="4366321"/>
              <a:ext cx="63439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1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84" name="Rectangle 101"/>
            <p:cNvSpPr>
              <a:spLocks noChangeArrowheads="1"/>
            </p:cNvSpPr>
            <p:nvPr/>
          </p:nvSpPr>
          <p:spPr bwMode="auto">
            <a:xfrm>
              <a:off x="5679172" y="5831829"/>
              <a:ext cx="1550686" cy="40548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LLC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“Kronospan”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02"/>
            <p:cNvSpPr txBox="1">
              <a:spLocks noChangeArrowheads="1"/>
            </p:cNvSpPr>
            <p:nvPr/>
          </p:nvSpPr>
          <p:spPr bwMode="auto">
            <a:xfrm>
              <a:off x="6030898" y="5488055"/>
              <a:ext cx="64187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22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50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cxnSp>
          <p:nvCxnSpPr>
            <p:cNvPr id="86" name="AutoShape 103"/>
            <p:cNvCxnSpPr>
              <a:cxnSpLocks noChangeShapeType="1"/>
              <a:stCxn id="84" idx="0"/>
              <a:endCxn id="81" idx="2"/>
            </p:cNvCxnSpPr>
            <p:nvPr/>
          </p:nvCxnSpPr>
          <p:spPr bwMode="auto">
            <a:xfrm flipV="1">
              <a:off x="6454514" y="5390504"/>
              <a:ext cx="0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4661174" y="4292982"/>
              <a:ext cx="1783919" cy="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658820" y="1562673"/>
              <a:ext cx="0" cy="273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954531" y="1836420"/>
              <a:ext cx="72114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954531" y="1836420"/>
              <a:ext cx="0" cy="508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Прямая со стрелкой 90"/>
            <p:cNvCxnSpPr/>
            <p:nvPr/>
          </p:nvCxnSpPr>
          <p:spPr>
            <a:xfrm>
              <a:off x="2880034" y="1836420"/>
              <a:ext cx="0" cy="519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Прямая со стрелкой 91"/>
            <p:cNvCxnSpPr/>
            <p:nvPr/>
          </p:nvCxnSpPr>
          <p:spPr>
            <a:xfrm>
              <a:off x="4658820" y="1836420"/>
              <a:ext cx="0" cy="519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Прямая со стрелкой 92"/>
            <p:cNvCxnSpPr/>
            <p:nvPr/>
          </p:nvCxnSpPr>
          <p:spPr>
            <a:xfrm>
              <a:off x="8165983" y="1836420"/>
              <a:ext cx="0" cy="519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Прямая со стрелкой 93"/>
            <p:cNvCxnSpPr/>
            <p:nvPr/>
          </p:nvCxnSpPr>
          <p:spPr>
            <a:xfrm>
              <a:off x="6390677" y="1836418"/>
              <a:ext cx="0" cy="5084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Прямая со стрелкой 94"/>
            <p:cNvCxnSpPr>
              <a:stCxn id="69" idx="0"/>
              <a:endCxn id="64" idx="2"/>
            </p:cNvCxnSpPr>
            <p:nvPr/>
          </p:nvCxnSpPr>
          <p:spPr>
            <a:xfrm flipV="1">
              <a:off x="2952896" y="3247365"/>
              <a:ext cx="0" cy="4117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Прямая со стрелкой 95"/>
            <p:cNvCxnSpPr/>
            <p:nvPr/>
          </p:nvCxnSpPr>
          <p:spPr>
            <a:xfrm flipH="1" flipV="1">
              <a:off x="6387998" y="3238837"/>
              <a:ext cx="1" cy="4117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Прямая со стрелкой 96"/>
            <p:cNvCxnSpPr/>
            <p:nvPr/>
          </p:nvCxnSpPr>
          <p:spPr>
            <a:xfrm flipH="1" flipV="1">
              <a:off x="8165983" y="3247367"/>
              <a:ext cx="1" cy="4117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Прямая со стрелкой 97"/>
            <p:cNvCxnSpPr/>
            <p:nvPr/>
          </p:nvCxnSpPr>
          <p:spPr>
            <a:xfrm>
              <a:off x="6445093" y="4292982"/>
              <a:ext cx="0" cy="392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9" name="Прямая со стрелкой 98"/>
          <p:cNvCxnSpPr>
            <a:stCxn id="62" idx="2"/>
            <a:endCxn id="67" idx="0"/>
          </p:cNvCxnSpPr>
          <p:nvPr/>
        </p:nvCxnSpPr>
        <p:spPr>
          <a:xfrm rot="5400000">
            <a:off x="3887616" y="4414848"/>
            <a:ext cx="144693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932" y="6284375"/>
            <a:ext cx="1460602" cy="489056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>
          <a:xfrm>
            <a:off x="1979714" y="2288966"/>
            <a:ext cx="0" cy="185246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83"/>
          <p:cNvSpPr>
            <a:spLocks noChangeArrowheads="1"/>
          </p:cNvSpPr>
          <p:nvPr/>
        </p:nvSpPr>
        <p:spPr bwMode="auto">
          <a:xfrm>
            <a:off x="149140" y="4339863"/>
            <a:ext cx="1681913" cy="500858"/>
          </a:xfrm>
          <a:prstGeom prst="rect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2244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600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Methanol Production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84"/>
          <p:cNvSpPr>
            <a:spLocks noChangeArrowheads="1"/>
          </p:cNvSpPr>
          <p:nvPr/>
        </p:nvSpPr>
        <p:spPr bwMode="auto">
          <a:xfrm>
            <a:off x="149138" y="3942989"/>
            <a:ext cx="1681915" cy="396875"/>
          </a:xfrm>
          <a:prstGeom prst="rect">
            <a:avLst/>
          </a:prstGeom>
          <a:solidFill>
            <a:srgbClr val="201B67"/>
          </a:solidFill>
          <a:ln w="12700" algn="ctr">
            <a:solidFill>
              <a:srgbClr val="201B6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CJSC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“UralMethanolGroup”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86"/>
          <p:cNvSpPr>
            <a:spLocks noChangeArrowheads="1"/>
          </p:cNvSpPr>
          <p:nvPr/>
        </p:nvSpPr>
        <p:spPr bwMode="auto">
          <a:xfrm>
            <a:off x="149138" y="5256910"/>
            <a:ext cx="1681915" cy="39982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Aft>
                <a:spcPct val="0"/>
              </a:spcAft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Oil and Gas Company</a:t>
            </a:r>
          </a:p>
          <a:p>
            <a:pPr algn="ctr" fontAlgn="base">
              <a:spcAft>
                <a:spcPct val="0"/>
              </a:spcAft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“ITERA”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Прямая со стрелкой 103"/>
          <p:cNvCxnSpPr>
            <a:stCxn id="103" idx="0"/>
            <a:endCxn id="101" idx="2"/>
          </p:cNvCxnSpPr>
          <p:nvPr/>
        </p:nvCxnSpPr>
        <p:spPr>
          <a:xfrm flipV="1">
            <a:off x="990096" y="4840721"/>
            <a:ext cx="1" cy="4161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>
            <a:endCxn id="102" idx="3"/>
          </p:cNvCxnSpPr>
          <p:nvPr/>
        </p:nvCxnSpPr>
        <p:spPr>
          <a:xfrm flipH="1">
            <a:off x="1831053" y="4141427"/>
            <a:ext cx="1486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 Box 72"/>
          <p:cNvSpPr txBox="1">
            <a:spLocks noChangeArrowheads="1"/>
          </p:cNvSpPr>
          <p:nvPr/>
        </p:nvSpPr>
        <p:spPr bwMode="auto">
          <a:xfrm>
            <a:off x="1556798" y="2398641"/>
            <a:ext cx="4434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22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06" name="Text Box 87"/>
          <p:cNvSpPr txBox="1">
            <a:spLocks noChangeArrowheads="1"/>
          </p:cNvSpPr>
          <p:nvPr/>
        </p:nvSpPr>
        <p:spPr bwMode="auto">
          <a:xfrm>
            <a:off x="457983" y="4925704"/>
            <a:ext cx="5112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22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0" y="232173"/>
            <a:ext cx="9144000" cy="6250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UCP Group’s Corporate Structure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3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4020170" cy="2582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4" name="Text Box 2684"/>
          <p:cNvSpPr txBox="1">
            <a:spLocks noChangeArrowheads="1"/>
          </p:cNvSpPr>
          <p:nvPr/>
        </p:nvSpPr>
        <p:spPr bwMode="auto">
          <a:xfrm>
            <a:off x="4572000" y="1142984"/>
            <a:ext cx="17145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857"/>
                </a:solidFill>
              </a:rPr>
              <a:t>ChemPark TAGIL</a:t>
            </a:r>
            <a:endParaRPr lang="ru-RU" sz="2000" b="1" dirty="0">
              <a:solidFill>
                <a:srgbClr val="002857"/>
              </a:solidFill>
            </a:endParaRPr>
          </a:p>
        </p:txBody>
      </p:sp>
      <p:pic>
        <p:nvPicPr>
          <p:cNvPr id="5125" name="Picture 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3290895" cy="3629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6" name="Line 2685"/>
          <p:cNvSpPr>
            <a:spLocks noChangeShapeType="1"/>
          </p:cNvSpPr>
          <p:nvPr/>
        </p:nvSpPr>
        <p:spPr bwMode="auto">
          <a:xfrm flipH="1">
            <a:off x="1500166" y="1800225"/>
            <a:ext cx="2995634" cy="1982793"/>
          </a:xfrm>
          <a:prstGeom prst="line">
            <a:avLst/>
          </a:prstGeom>
          <a:noFill/>
          <a:ln w="28575">
            <a:solidFill>
              <a:srgbClr val="C426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2685"/>
          <p:cNvSpPr>
            <a:spLocks noChangeShapeType="1"/>
          </p:cNvSpPr>
          <p:nvPr/>
        </p:nvSpPr>
        <p:spPr bwMode="auto">
          <a:xfrm>
            <a:off x="5214942" y="1928802"/>
            <a:ext cx="1500197" cy="2571768"/>
          </a:xfrm>
          <a:prstGeom prst="line">
            <a:avLst/>
          </a:prstGeom>
          <a:noFill/>
          <a:ln w="28575">
            <a:solidFill>
              <a:srgbClr val="C4262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2684"/>
          <p:cNvSpPr txBox="1">
            <a:spLocks noChangeArrowheads="1"/>
          </p:cNvSpPr>
          <p:nvPr/>
        </p:nvSpPr>
        <p:spPr bwMode="auto">
          <a:xfrm>
            <a:off x="5429256" y="6143644"/>
            <a:ext cx="20510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2857"/>
                </a:solidFill>
              </a:rPr>
              <a:t>Sverdlovsk region</a:t>
            </a:r>
            <a:endParaRPr lang="ru-RU" sz="1600" dirty="0">
              <a:solidFill>
                <a:srgbClr val="002857"/>
              </a:solidFill>
            </a:endParaRPr>
          </a:p>
        </p:txBody>
      </p:sp>
      <p:sp>
        <p:nvSpPr>
          <p:cNvPr id="5130" name="Text Box 2684"/>
          <p:cNvSpPr txBox="1">
            <a:spLocks noChangeArrowheads="1"/>
          </p:cNvSpPr>
          <p:nvPr/>
        </p:nvSpPr>
        <p:spPr bwMode="auto">
          <a:xfrm>
            <a:off x="0" y="1628775"/>
            <a:ext cx="1835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2857"/>
                </a:solidFill>
              </a:rPr>
              <a:t>  </a:t>
            </a:r>
            <a:r>
              <a:rPr lang="en-US" sz="1600">
                <a:solidFill>
                  <a:srgbClr val="002857"/>
                </a:solidFill>
              </a:rPr>
              <a:t>Russia</a:t>
            </a:r>
            <a:endParaRPr lang="ru-RU" sz="1600">
              <a:solidFill>
                <a:srgbClr val="002857"/>
              </a:solidFill>
            </a:endParaRP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6572264" y="5357826"/>
            <a:ext cx="1189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Ekaterinburg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BCC2E-3722-4F16-8B5F-FC1E71BDAD8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62574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Location of ChemPark Tagil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Box 4"/>
          <p:cNvSpPr txBox="1">
            <a:spLocks noChangeArrowheads="1"/>
          </p:cNvSpPr>
          <p:nvPr/>
        </p:nvSpPr>
        <p:spPr bwMode="auto">
          <a:xfrm>
            <a:off x="928688" y="500063"/>
            <a:ext cx="3071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of the site: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146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</a:p>
          <a:p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ChemPark is located in the north-east part of Nizhny Tagil city in Sverdlovsk region, Russia.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TextBox 7"/>
          <p:cNvSpPr txBox="1">
            <a:spLocks noChangeArrowheads="1"/>
          </p:cNvSpPr>
          <p:nvPr/>
        </p:nvSpPr>
        <p:spPr bwMode="auto">
          <a:xfrm>
            <a:off x="1571604" y="4572008"/>
            <a:ext cx="2857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The site is surrounded by several  industrial objects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Uralvagonzavod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Metallurgical plant of Nizhny Tagil, Plant of reinforced concrete products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Coke-chemical plant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</p:txBody>
      </p:sp>
      <p:pic>
        <p:nvPicPr>
          <p:cNvPr id="5141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142984"/>
            <a:ext cx="1143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75"/>
            <a:ext cx="21637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4071938"/>
            <a:ext cx="22590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894013"/>
            <a:ext cx="2216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988" y="1785938"/>
            <a:ext cx="20542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0" y="1143000"/>
            <a:ext cx="6215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Road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Р353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connecting to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Ekaterinburg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km </a:t>
            </a:r>
          </a:p>
          <a:p>
            <a:pPr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access to road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М5</a:t>
            </a:r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143000"/>
            <a:ext cx="20716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381000" y="1982788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River harbor in the city of Perm </a:t>
            </a: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370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km from Nizhny Tagil, connecting by road, railway.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143000" y="2786063"/>
            <a:ext cx="2643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Railway station Vagonozavod in 3km </a:t>
            </a: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 the site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4643438" y="4429125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International airport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“Koltzovo” in Ekaterinburg 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km from Nizhny Tagil, connected by road M5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2643188" y="5715000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Customs post “Nizhnetagilsky”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>
              <a:buClr>
                <a:schemeClr val="accent2"/>
              </a:buClr>
              <a:buSzPct val="135000"/>
            </a:pPr>
            <a:r>
              <a:rPr 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5km from the site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87341"/>
            <a:ext cx="9143999" cy="684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Connections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DE045-A3DC-4891-B26F-D4CFEF236A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160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1150" y="428625"/>
            <a:ext cx="9985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7763"/>
          </a:xfrm>
        </p:spPr>
        <p:txBody>
          <a:bodyPr/>
          <a:lstStyle/>
          <a:p>
            <a:pPr algn="just" eaLnBrk="1" hangingPunct="1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The s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ite is defined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in a cadastral passport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as "the land of settlements." Encumbrance of land is not registered.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The site is owned by JSC "Uralchimplast" that a certificate of state registration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The main type of permitted use - for the operation of the industrial site with rail tracks, which fully corresponds to the current use of the site.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9143999" cy="6429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Site characteristic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9682-BD8B-4210-8A24-7269EDE6DD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00050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:\Documents and Settings\chazov\Desktop\www.chempark-tagil.ru\фото\slider\_MG_3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16561"/>
            <a:ext cx="4295778" cy="27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428604"/>
            <a:ext cx="9144000" cy="500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ChemP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rk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infrastructure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0" y="1628775"/>
            <a:ext cx="6408738" cy="420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/>
              <a:t>  </a:t>
            </a:r>
            <a:r>
              <a:rPr lang="en-US" sz="1600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Available capacities of energy resources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Proper purification and treatment facilities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Industrial garbage landfill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Utilization of chemical contaminated runoffs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On-site network of roads is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km length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On-site rail road network of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Logistic services and warehouse facilities for storage of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raw  materials and finished products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Pipelines network across the ChemPark site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142038"/>
            <a:ext cx="2133600" cy="365125"/>
          </a:xfrm>
        </p:spPr>
        <p:txBody>
          <a:bodyPr/>
          <a:lstStyle/>
          <a:p>
            <a:pPr>
              <a:defRPr/>
            </a:pPr>
            <a:fld id="{5F506A6D-75A7-40DB-8CA1-A80197E1B8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23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5572125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C:\Documents and Settings\chazov\Desktop\www.chempark-tagil.ru\фото\slider\_MG_3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000500"/>
            <a:ext cx="27241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C:\Documents and Settings\chazov\Desktop\bo4k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285875"/>
            <a:ext cx="27479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2" y="285728"/>
            <a:ext cx="9144032" cy="9286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Available resources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7488" y="1500188"/>
          <a:ext cx="8712202" cy="529252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68639"/>
                <a:gridCol w="2776388"/>
                <a:gridCol w="2867175"/>
              </a:tblGrid>
              <a:tr h="6588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Resources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Available capacity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Free capacity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87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Natural gas 3 atm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40 000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5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Power supply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mW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mW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835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Heat supply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steam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4-6 atm, 21 atm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Gcal/h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Gcal/h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53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Water supply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601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Biological waste water purification and treatment facilities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5 200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9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Nitrogen 3 atm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50-80cbm/h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4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Compressed air 3 atm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30cbm/h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7" marB="45717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19859-EEFC-406C-A7A5-1D6F94C286C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8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357188"/>
            <a:ext cx="12858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767</Words>
  <Application>Microsoft Office PowerPoint</Application>
  <PresentationFormat>Экран (4:3)</PresentationFormat>
  <Paragraphs>220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MS Mincho</vt:lpstr>
      <vt:lpstr>Wingdings</vt:lpstr>
      <vt:lpstr>Tahoma</vt:lpstr>
      <vt:lpstr>Тема Office</vt:lpstr>
      <vt:lpstr>Слайд 1</vt:lpstr>
      <vt:lpstr>Слайд 2</vt:lpstr>
      <vt:lpstr>JSC Uralchimplast at a glance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Project is based on the Russian federation government decision that supports mono-cities.  - Investments:  - Total    556 mln.rub - JSC Uralchimplast   217 mln.rub  - State investments  339 mln.rub   - Start up    April 2012 г.       The project will increase the capacity of Waste water treatment facility for 15 000 cubic meters/day that will meet the needs of the ChemPark residents.  </vt:lpstr>
      <vt:lpstr>Слайд 14</vt:lpstr>
      <vt:lpstr>Thank you for your attention!</vt:lpstr>
    </vt:vector>
  </TitlesOfParts>
  <Company>ОАО "Уралхимпласт"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chazov</dc:creator>
  <cp:lastModifiedBy>chazov</cp:lastModifiedBy>
  <cp:revision>66</cp:revision>
  <dcterms:created xsi:type="dcterms:W3CDTF">2011-10-12T05:37:16Z</dcterms:created>
  <dcterms:modified xsi:type="dcterms:W3CDTF">2012-05-03T07:11:26Z</dcterms:modified>
</cp:coreProperties>
</file>